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71" r:id="rId12"/>
    <p:sldId id="275" r:id="rId13"/>
    <p:sldId id="266" r:id="rId14"/>
    <p:sldId id="272" r:id="rId15"/>
    <p:sldId id="267" r:id="rId16"/>
    <p:sldId id="268" r:id="rId17"/>
    <p:sldId id="269" r:id="rId18"/>
    <p:sldId id="273" r:id="rId19"/>
    <p:sldId id="270" r:id="rId20"/>
    <p:sldId id="274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3A9B4-0AFF-43BA-8098-9C5281C1DDF6}" type="datetimeFigureOut">
              <a:rPr lang="de-DE" smtClean="0"/>
              <a:pPr/>
              <a:t>18.05.2018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932D9-4217-443E-B36B-62419BFEBDE3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1656183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Der Antennenanalysator nach EU1KY, Software modifiziert von DH1AKF</a:t>
            </a:r>
            <a:endParaRPr lang="de-DE" sz="28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5805264"/>
            <a:ext cx="6400800" cy="576064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chemeClr val="tx1"/>
                </a:solidFill>
              </a:rPr>
              <a:t>Vortrag in Silberthal, 09.06.2018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" name="Grafik 3" descr="P104066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772816"/>
            <a:ext cx="6096000" cy="39471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5- Band- Modus</a:t>
            </a:r>
            <a:endParaRPr lang="de-DE" sz="2800" b="1" dirty="0"/>
          </a:p>
        </p:txBody>
      </p:sp>
      <p:pic>
        <p:nvPicPr>
          <p:cNvPr id="6" name="Grafik 5" descr="P10404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196752"/>
            <a:ext cx="4064000" cy="2428240"/>
          </a:xfrm>
          <a:prstGeom prst="rect">
            <a:avLst/>
          </a:prstGeom>
        </p:spPr>
      </p:pic>
      <p:pic>
        <p:nvPicPr>
          <p:cNvPr id="7" name="Grafik 6" descr="P104046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196752"/>
            <a:ext cx="4105856" cy="2376264"/>
          </a:xfrm>
          <a:prstGeom prst="rect">
            <a:avLst/>
          </a:prstGeom>
        </p:spPr>
      </p:pic>
      <p:pic>
        <p:nvPicPr>
          <p:cNvPr id="8" name="Grafik 7" descr="0000TEST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3933056"/>
            <a:ext cx="4572000" cy="25908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508104" y="4221088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Bequeme Frequenzeingabe, das waren vorher versteckte Bedienelemente</a:t>
            </a:r>
            <a:endParaRPr lang="de-DE" dirty="0"/>
          </a:p>
        </p:txBody>
      </p:sp>
      <p:sp>
        <p:nvSpPr>
          <p:cNvPr id="10" name="Pfeil nach rechts 9"/>
          <p:cNvSpPr/>
          <p:nvPr/>
        </p:nvSpPr>
        <p:spPr>
          <a:xfrm rot="10800000">
            <a:off x="5148064" y="3933056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de-DE" sz="2400" b="1" dirty="0" smtClean="0"/>
              <a:t>Erweiterungen im Generator- Modus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- bequemere Eingabe von Frequenzschritten</a:t>
            </a:r>
            <a:br>
              <a:rPr lang="de-DE" sz="2400" dirty="0" smtClean="0"/>
            </a:br>
            <a:r>
              <a:rPr lang="de-DE" sz="2400" dirty="0" smtClean="0"/>
              <a:t>- AM und FM durch </a:t>
            </a:r>
            <a:r>
              <a:rPr lang="de-DE" sz="2400" dirty="0" err="1" smtClean="0"/>
              <a:t>Tastung</a:t>
            </a:r>
            <a:r>
              <a:rPr lang="de-DE" sz="2400" dirty="0" smtClean="0"/>
              <a:t> des Oszillators (bzw. </a:t>
            </a:r>
            <a:r>
              <a:rPr lang="de-DE" sz="2400" dirty="0" err="1" smtClean="0"/>
              <a:t>Frequenzumtastung</a:t>
            </a:r>
            <a:r>
              <a:rPr lang="de-DE" sz="2400" dirty="0" smtClean="0"/>
              <a:t>)</a:t>
            </a:r>
            <a:br>
              <a:rPr lang="de-DE" sz="2400" dirty="0" smtClean="0"/>
            </a:br>
            <a:endParaRPr lang="de-DE" sz="2400" dirty="0"/>
          </a:p>
        </p:txBody>
      </p:sp>
      <p:pic>
        <p:nvPicPr>
          <p:cNvPr id="4" name="Grafik 3" descr="P104066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916832"/>
            <a:ext cx="5128344" cy="2968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sz="3200" b="1" dirty="0" smtClean="0"/>
              <a:t>Automatischer Cursor</a:t>
            </a:r>
            <a:br>
              <a:rPr lang="de-DE" sz="3200" b="1" dirty="0" smtClean="0"/>
            </a:br>
            <a:r>
              <a:rPr lang="de-DE" sz="2400" dirty="0" smtClean="0"/>
              <a:t>Cursor wird auf das Minimum gesetzt, und für diesen Wert erfolgt die Berechnung von Z, und SWR </a:t>
            </a:r>
            <a:endParaRPr lang="de-DE" sz="3200" b="1" dirty="0"/>
          </a:p>
        </p:txBody>
      </p:sp>
      <p:pic>
        <p:nvPicPr>
          <p:cNvPr id="4" name="Grafik 3" descr="P10405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348880"/>
            <a:ext cx="6096000" cy="3652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de-DE" sz="2400" b="1" dirty="0" smtClean="0"/>
              <a:t>Kabelmessung mittels Time Domain </a:t>
            </a:r>
            <a:r>
              <a:rPr lang="de-DE" sz="2400" b="1" dirty="0" err="1" smtClean="0"/>
              <a:t>Reflectometry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- drei </a:t>
            </a:r>
            <a:r>
              <a:rPr lang="de-DE" sz="2400" dirty="0" err="1" smtClean="0"/>
              <a:t>Messbereiche</a:t>
            </a:r>
            <a:r>
              <a:rPr lang="de-DE" sz="2400" dirty="0" smtClean="0"/>
              <a:t> (10m, 50m, 155m) statt eines einzigen</a:t>
            </a:r>
            <a:br>
              <a:rPr lang="de-DE" sz="2400" dirty="0" smtClean="0"/>
            </a:br>
            <a:r>
              <a:rPr lang="de-DE" sz="2400" dirty="0" smtClean="0"/>
              <a:t>- automatischer Cursor – Suche des höchsten </a:t>
            </a:r>
            <a:r>
              <a:rPr lang="de-DE" sz="2400" dirty="0" err="1" smtClean="0"/>
              <a:t>Peak‘s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- vergrößerte Anzeige der Distanz</a:t>
            </a:r>
            <a:endParaRPr lang="de-DE" sz="2400" dirty="0"/>
          </a:p>
        </p:txBody>
      </p:sp>
      <p:pic>
        <p:nvPicPr>
          <p:cNvPr id="4" name="Grafik 3" descr="P104065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2955" y="2275840"/>
            <a:ext cx="5965477" cy="33854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b="1" dirty="0" smtClean="0"/>
              <a:t>Abstimmanzeige akustisch/ optisch</a:t>
            </a:r>
            <a:endParaRPr lang="de-DE" sz="3200" b="1" dirty="0"/>
          </a:p>
        </p:txBody>
      </p:sp>
      <p:pic>
        <p:nvPicPr>
          <p:cNvPr id="4" name="Grafik 3" descr="P10405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1196752"/>
            <a:ext cx="3960440" cy="2250850"/>
          </a:xfrm>
          <a:prstGeom prst="rect">
            <a:avLst/>
          </a:prstGeom>
        </p:spPr>
      </p:pic>
      <p:pic>
        <p:nvPicPr>
          <p:cNvPr id="5" name="Grafik 4" descr="P104058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3573016"/>
            <a:ext cx="4091128" cy="2376264"/>
          </a:xfrm>
          <a:prstGeom prst="rect">
            <a:avLst/>
          </a:prstGeom>
        </p:spPr>
      </p:pic>
      <p:pic>
        <p:nvPicPr>
          <p:cNvPr id="6" name="Grafik 5" descr="P104057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3573016"/>
            <a:ext cx="4248472" cy="23826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2400" b="1" dirty="0" smtClean="0"/>
              <a:t>Gespeicherte </a:t>
            </a:r>
            <a:r>
              <a:rPr lang="de-DE" sz="2400" b="1" dirty="0" err="1" smtClean="0"/>
              <a:t>Screenshots</a:t>
            </a:r>
            <a:r>
              <a:rPr lang="de-DE" sz="2400" b="1" dirty="0" smtClean="0"/>
              <a:t> anzeigen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Diese Funktion ist neu hinzugekommen.</a:t>
            </a:r>
            <a:br>
              <a:rPr lang="de-DE" sz="2400" dirty="0" smtClean="0"/>
            </a:br>
            <a:r>
              <a:rPr lang="de-DE" sz="2400" dirty="0" smtClean="0"/>
              <a:t>Anzeige der Dateinamen, Auswahl, seitenweises Blättern,</a:t>
            </a:r>
            <a:br>
              <a:rPr lang="de-DE" sz="2400" dirty="0" smtClean="0"/>
            </a:br>
            <a:r>
              <a:rPr lang="de-DE" sz="2400" dirty="0" smtClean="0"/>
              <a:t>Bildanzeige bzw. Löschen </a:t>
            </a:r>
            <a:br>
              <a:rPr lang="de-DE" sz="2400" dirty="0" smtClean="0"/>
            </a:br>
            <a:r>
              <a:rPr lang="de-DE" sz="2400" dirty="0" smtClean="0"/>
              <a:t>Formate:  *.bmp und *.png </a:t>
            </a:r>
            <a:endParaRPr lang="de-DE" sz="2400" dirty="0"/>
          </a:p>
        </p:txBody>
      </p:sp>
      <p:pic>
        <p:nvPicPr>
          <p:cNvPr id="4" name="Grafik 3" descr="P104049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348880"/>
            <a:ext cx="6096000" cy="3576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de-DE" sz="3200" dirty="0" smtClean="0"/>
              <a:t>Frequenz- Scan</a:t>
            </a:r>
            <a:br>
              <a:rPr lang="de-DE" sz="3200" dirty="0" smtClean="0"/>
            </a:br>
            <a:r>
              <a:rPr lang="de-DE" sz="2400" dirty="0" smtClean="0"/>
              <a:t>- ein oder mehrere Bereiche</a:t>
            </a:r>
            <a:br>
              <a:rPr lang="de-DE" sz="2400" dirty="0" smtClean="0"/>
            </a:br>
            <a:r>
              <a:rPr lang="de-DE" sz="2400" dirty="0" smtClean="0"/>
              <a:t>- notwendig: eindeutige Zuordnung des Seitenbandes</a:t>
            </a:r>
            <a:br>
              <a:rPr lang="de-DE" sz="2400" dirty="0" smtClean="0"/>
            </a:br>
            <a:r>
              <a:rPr lang="de-DE" sz="2400" dirty="0" smtClean="0"/>
              <a:t>- FFT ermöglicht Auflösung bis 100 Hz </a:t>
            </a:r>
            <a:br>
              <a:rPr lang="de-DE" sz="2400" dirty="0" smtClean="0"/>
            </a:br>
            <a:r>
              <a:rPr lang="de-DE" sz="2400" dirty="0" smtClean="0"/>
              <a:t>- Zusätzlich: Testsignal 3500kHz, intern erzeugt</a:t>
            </a:r>
            <a:br>
              <a:rPr lang="de-DE" sz="2400" dirty="0" smtClean="0"/>
            </a:br>
            <a:r>
              <a:rPr lang="de-DE" sz="2400" dirty="0" smtClean="0"/>
              <a:t>- Messung von Spannung und Leistung </a:t>
            </a:r>
            <a:endParaRPr lang="de-DE" sz="3200" dirty="0"/>
          </a:p>
        </p:txBody>
      </p:sp>
      <p:pic>
        <p:nvPicPr>
          <p:cNvPr id="4" name="Grafik 3" descr="P104066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36912"/>
            <a:ext cx="6096000" cy="34340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930226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3200" dirty="0" smtClean="0"/>
              <a:t>Spektrum- Anzeige</a:t>
            </a:r>
            <a:br>
              <a:rPr lang="de-DE" sz="3200" dirty="0" smtClean="0"/>
            </a:br>
            <a:r>
              <a:rPr lang="de-DE" sz="2400" dirty="0" smtClean="0"/>
              <a:t>Die eindeutige Zuordnung des Seitenbandes ist durch eine schrittweise Abtastung „von oben nach unten“ sowie durch Rechenalgorithmen zur Unterdrückung der Spiegelfrequenzen möglich.</a:t>
            </a:r>
            <a:br>
              <a:rPr lang="de-DE" sz="2400" dirty="0" smtClean="0"/>
            </a:br>
            <a:r>
              <a:rPr lang="de-DE" sz="2400" dirty="0" smtClean="0"/>
              <a:t>FFT gestattet Auflösung bis 100 Hz.</a:t>
            </a:r>
            <a:br>
              <a:rPr lang="de-DE" sz="2400" dirty="0" smtClean="0"/>
            </a:br>
            <a:endParaRPr lang="de-DE" sz="2400" dirty="0"/>
          </a:p>
        </p:txBody>
      </p:sp>
      <p:pic>
        <p:nvPicPr>
          <p:cNvPr id="4" name="Grafik 3" descr="P10406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9398" y="2199640"/>
            <a:ext cx="5364602" cy="32455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pPr algn="l"/>
            <a:r>
              <a:rPr lang="de-DE" sz="2400" b="1" dirty="0" smtClean="0"/>
              <a:t>FFT (Fast Fourier Transformation)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- erzeugt aus einer Folge von Abtastwerten eine </a:t>
            </a:r>
            <a:r>
              <a:rPr lang="de-DE" sz="2400" dirty="0" err="1" smtClean="0"/>
              <a:t>Zuordung</a:t>
            </a:r>
            <a:r>
              <a:rPr lang="de-DE" sz="2400" dirty="0" smtClean="0"/>
              <a:t> zu Spektralwerten (Körbe = bin‘s)</a:t>
            </a:r>
            <a:br>
              <a:rPr lang="de-DE" sz="2400" dirty="0" smtClean="0"/>
            </a:br>
            <a:r>
              <a:rPr lang="de-DE" sz="2400" dirty="0" smtClean="0"/>
              <a:t>- Beispiel: drei Schwingungen, links (rot) ihre Summe, rechts (blau) das Spektrum</a:t>
            </a:r>
            <a:br>
              <a:rPr lang="de-DE" sz="2400" dirty="0" smtClean="0"/>
            </a:br>
            <a:r>
              <a:rPr lang="de-DE" sz="2400" dirty="0" smtClean="0"/>
              <a:t>- Es gibt fertige Programmbausteine, welche die FFT ausführen.</a:t>
            </a:r>
            <a:endParaRPr lang="de-DE" sz="2400" dirty="0"/>
          </a:p>
        </p:txBody>
      </p:sp>
      <p:pic>
        <p:nvPicPr>
          <p:cNvPr id="4" name="Grafik 3" descr="340px-FFT-Time-Frequency-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586506"/>
            <a:ext cx="5112566" cy="35787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Weitere Entwicklungen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Gehäuse aus dem 3D- Drucker von DL8CQ</a:t>
            </a:r>
          </a:p>
          <a:p>
            <a:r>
              <a:rPr lang="de-DE" dirty="0" smtClean="0"/>
              <a:t>Anschluss eines Bluetooth Moduls: DL5DLA</a:t>
            </a:r>
          </a:p>
          <a:p>
            <a:r>
              <a:rPr lang="de-DE" dirty="0" smtClean="0"/>
              <a:t>Erweiterung des Konzepts: zusätzlicher Mischer ergibt einen VNA! (VE3SSR, OM0IM und andere)</a:t>
            </a:r>
          </a:p>
          <a:p>
            <a:r>
              <a:rPr lang="de-DE" dirty="0" smtClean="0"/>
              <a:t>Bedienungsanleitungen liegen vor in Deutsch, Russisch und Englisch</a:t>
            </a:r>
            <a:r>
              <a:rPr lang="de-DE" dirty="0" smtClean="0"/>
              <a:t>.</a:t>
            </a:r>
          </a:p>
          <a:p>
            <a:r>
              <a:rPr lang="de-DE" b="1" dirty="0" smtClean="0">
                <a:solidFill>
                  <a:srgbClr val="00B050"/>
                </a:solidFill>
              </a:rPr>
              <a:t>Mein nächstes Ziel: Der AA soll als Grundlage für einen Automatiktuner dienen.</a:t>
            </a:r>
            <a:endParaRPr lang="de-DE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b="1" dirty="0" smtClean="0"/>
              <a:t>Entwickler: </a:t>
            </a:r>
            <a:r>
              <a:rPr lang="de-DE" sz="3600" b="1" dirty="0" err="1" smtClean="0"/>
              <a:t>Yurij</a:t>
            </a:r>
            <a:r>
              <a:rPr lang="de-DE" sz="3600" b="1" dirty="0" smtClean="0"/>
              <a:t> Kuchura, Minsk EU1KY</a:t>
            </a:r>
            <a:endParaRPr lang="de-DE" sz="36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Vertrieb der Leiterplatte (bestückt / unbestückt) per eBay </a:t>
            </a:r>
          </a:p>
          <a:p>
            <a:r>
              <a:rPr lang="de-DE" sz="2400" dirty="0" smtClean="0"/>
              <a:t>Seit 2018 kommerzielle Fertigung, Bezug über </a:t>
            </a:r>
            <a:br>
              <a:rPr lang="de-DE" sz="2400" dirty="0" smtClean="0"/>
            </a:br>
            <a:r>
              <a:rPr lang="de-DE" sz="2400" dirty="0" smtClean="0"/>
              <a:t>elekitsorparts.com</a:t>
            </a:r>
          </a:p>
          <a:p>
            <a:r>
              <a:rPr lang="de-DE" sz="2400" dirty="0" smtClean="0"/>
              <a:t>Hauptbestandteile: </a:t>
            </a:r>
            <a:br>
              <a:rPr lang="de-DE" sz="2400" dirty="0" smtClean="0"/>
            </a:br>
            <a:r>
              <a:rPr lang="de-DE" sz="2400" dirty="0" smtClean="0"/>
              <a:t>- </a:t>
            </a:r>
            <a:r>
              <a:rPr lang="de-DE" sz="2400" dirty="0" err="1" smtClean="0"/>
              <a:t>Messteil</a:t>
            </a:r>
            <a:r>
              <a:rPr lang="de-DE" sz="2400" dirty="0" smtClean="0"/>
              <a:t> mit 4 Schaltkreisen (3-fach Oszillator – Rechteck-</a:t>
            </a:r>
            <a:br>
              <a:rPr lang="de-DE" sz="2400" dirty="0" smtClean="0"/>
            </a:br>
            <a:r>
              <a:rPr lang="de-DE" sz="2400" dirty="0" smtClean="0"/>
              <a:t>   2 Mischer NE612, 1 OPV )</a:t>
            </a:r>
            <a:br>
              <a:rPr lang="de-DE" sz="2400" dirty="0" smtClean="0"/>
            </a:br>
            <a:r>
              <a:rPr lang="de-DE" sz="2400" dirty="0" smtClean="0"/>
              <a:t>- Zentrale mit Touchscreen: STM32F7Discovery (200 MHz Takt, umfangreiche Peripherie)</a:t>
            </a:r>
            <a:br>
              <a:rPr lang="de-DE" sz="2400" dirty="0" smtClean="0"/>
            </a:br>
            <a:r>
              <a:rPr lang="de-DE" sz="2400" dirty="0" smtClean="0"/>
              <a:t>- Stromversorgung (bei mir </a:t>
            </a:r>
            <a:r>
              <a:rPr lang="de-DE" sz="2400" dirty="0" err="1" smtClean="0"/>
              <a:t>LiPo</a:t>
            </a:r>
            <a:r>
              <a:rPr lang="de-DE" sz="2400" dirty="0" smtClean="0"/>
              <a:t> Akku + 5V- Konverter), Ladeschaltung – alles bei eBay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algn="l"/>
            <a:r>
              <a:rPr lang="de-DE" sz="2800" b="1" dirty="0" smtClean="0"/>
              <a:t>Gehäuse aus dem Drucker (DL8CQ)</a:t>
            </a:r>
            <a:endParaRPr lang="de-DE" sz="2800" b="1" dirty="0"/>
          </a:p>
        </p:txBody>
      </p:sp>
      <p:pic>
        <p:nvPicPr>
          <p:cNvPr id="4" name="Grafik 3" descr="AA_EU1KY_Innereie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1124744"/>
            <a:ext cx="8145446" cy="47599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Gehäuse: Pultgehäuse (Reichelt)</a:t>
            </a:r>
            <a:endParaRPr lang="de-DE" dirty="0"/>
          </a:p>
        </p:txBody>
      </p:sp>
      <p:pic>
        <p:nvPicPr>
          <p:cNvPr id="4" name="Grafik 3" descr="P10404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861820"/>
            <a:ext cx="6096000" cy="3134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68144" y="404664"/>
            <a:ext cx="2818656" cy="1656184"/>
          </a:xfrm>
        </p:spPr>
        <p:txBody>
          <a:bodyPr>
            <a:normAutofit/>
          </a:bodyPr>
          <a:lstStyle/>
          <a:p>
            <a:r>
              <a:rPr lang="de-DE" b="1" dirty="0" smtClean="0"/>
              <a:t>Gerät</a:t>
            </a:r>
            <a:br>
              <a:rPr lang="de-DE" b="1" dirty="0" smtClean="0"/>
            </a:br>
            <a:r>
              <a:rPr lang="de-DE" b="1" dirty="0" smtClean="0"/>
              <a:t>in Aktion</a:t>
            </a:r>
            <a:endParaRPr lang="de-DE" b="1" dirty="0"/>
          </a:p>
        </p:txBody>
      </p:sp>
      <p:pic>
        <p:nvPicPr>
          <p:cNvPr id="4" name="Grafik 3" descr="P10404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88640"/>
            <a:ext cx="5760640" cy="60702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Schaltbild des </a:t>
            </a:r>
            <a:r>
              <a:rPr lang="de-DE" dirty="0" err="1" smtClean="0"/>
              <a:t>Messwertaufnehmers</a:t>
            </a:r>
            <a:endParaRPr lang="de-DE" dirty="0"/>
          </a:p>
        </p:txBody>
      </p:sp>
      <p:pic>
        <p:nvPicPr>
          <p:cNvPr id="1026" name="Picture 2" descr="G:\WWW\wkiefer\x28\AA_EU1KY\754926017-RF_FE_V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61" y="1556792"/>
            <a:ext cx="8925843" cy="38529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192688"/>
          </a:xfrm>
        </p:spPr>
        <p:txBody>
          <a:bodyPr/>
          <a:lstStyle/>
          <a:p>
            <a:r>
              <a:rPr lang="de-DE" b="1" dirty="0" smtClean="0"/>
              <a:t>Grundstruktur:</a:t>
            </a:r>
          </a:p>
          <a:p>
            <a:r>
              <a:rPr lang="de-DE" dirty="0" smtClean="0"/>
              <a:t>2 Rechteckgeneratoren arbeiten auf je einen Mischer (Direktmisch- Konzept)</a:t>
            </a:r>
          </a:p>
          <a:p>
            <a:r>
              <a:rPr lang="de-DE" dirty="0" smtClean="0"/>
              <a:t>Frequenzdifferenz der beiden digital einstellbaren Oszillatoren: 10031 Hz</a:t>
            </a:r>
          </a:p>
          <a:p>
            <a:r>
              <a:rPr lang="de-DE" dirty="0" smtClean="0"/>
              <a:t>Beide Mischsignale werden gefiltert (</a:t>
            </a:r>
            <a:r>
              <a:rPr lang="de-DE" dirty="0" err="1" smtClean="0"/>
              <a:t>Bandpass</a:t>
            </a:r>
            <a:r>
              <a:rPr lang="de-DE" dirty="0" smtClean="0"/>
              <a:t>) und im Audio- Codec mit 48 kHz digitalisiert</a:t>
            </a:r>
          </a:p>
          <a:p>
            <a:r>
              <a:rPr lang="de-DE" dirty="0" smtClean="0"/>
              <a:t>Weiterverarbeitung im STM32F7</a:t>
            </a:r>
          </a:p>
          <a:p>
            <a:r>
              <a:rPr lang="de-DE" dirty="0" smtClean="0"/>
              <a:t>Kommandoeingabe / Anzeige: Touchscreen mit 480 x 272 Pixeln</a:t>
            </a:r>
            <a:endParaRPr lang="de-D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640960" cy="6408712"/>
          </a:xfrm>
        </p:spPr>
        <p:txBody>
          <a:bodyPr anchor="t">
            <a:normAutofit fontScale="90000"/>
          </a:bodyPr>
          <a:lstStyle/>
          <a:p>
            <a:pPr algn="l"/>
            <a:r>
              <a:rPr lang="de-DE" sz="3100" b="1" dirty="0" smtClean="0"/>
              <a:t>Zielstellung meines Projektes: (11/2017 – 06/2017)</a:t>
            </a:r>
            <a:r>
              <a:rPr lang="de-DE" sz="3600" dirty="0" smtClean="0"/>
              <a:t/>
            </a:r>
            <a:br>
              <a:rPr lang="de-DE" sz="3600" dirty="0" smtClean="0"/>
            </a:br>
            <a:r>
              <a:rPr lang="de-DE" sz="3600" dirty="0" smtClean="0"/>
              <a:t>- </a:t>
            </a:r>
            <a:r>
              <a:rPr lang="de-DE" sz="2400" dirty="0" smtClean="0"/>
              <a:t>Verbesserung der Ergonomie (</a:t>
            </a:r>
            <a:r>
              <a:rPr lang="de-DE" sz="2400" dirty="0" err="1" smtClean="0"/>
              <a:t>Ablesbarkeit</a:t>
            </a:r>
            <a:r>
              <a:rPr lang="de-DE" sz="2400" dirty="0" smtClean="0"/>
              <a:t> bei Tageslicht erhöhen, mit dickeren Linien und wahlweiser Negativ- Darstellung, keine „unsichtbaren“ Bedienelemente</a:t>
            </a:r>
            <a:br>
              <a:rPr lang="de-DE" sz="2400" dirty="0" smtClean="0"/>
            </a:br>
            <a:r>
              <a:rPr lang="de-DE" sz="2400" dirty="0" smtClean="0"/>
              <a:t>- Funktionserweiterung (Frequenzbereich, Funktionsumfang)</a:t>
            </a:r>
            <a:br>
              <a:rPr lang="de-DE" sz="2400" dirty="0" smtClean="0"/>
            </a:br>
            <a:r>
              <a:rPr lang="de-DE" sz="3600" b="1" dirty="0" smtClean="0"/>
              <a:t>Was </a:t>
            </a:r>
            <a:r>
              <a:rPr lang="de-DE" sz="3600" b="1" dirty="0"/>
              <a:t>wurde erreicht</a:t>
            </a:r>
            <a:r>
              <a:rPr lang="de-DE" sz="3600" b="1" dirty="0" smtClean="0"/>
              <a:t>?</a:t>
            </a:r>
            <a:br>
              <a:rPr lang="de-DE" sz="3600" b="1" dirty="0" smtClean="0"/>
            </a:br>
            <a:r>
              <a:rPr lang="de-DE" sz="2800" dirty="0" smtClean="0"/>
              <a:t>- </a:t>
            </a:r>
            <a:r>
              <a:rPr lang="de-DE" sz="2400" dirty="0" smtClean="0"/>
              <a:t>Frequenzbereich 100 kHz bis 600 MHz (vorher: 1 MHz .. 450 MHz)</a:t>
            </a:r>
            <a:br>
              <a:rPr lang="de-DE" sz="2400" dirty="0" smtClean="0"/>
            </a:br>
            <a:r>
              <a:rPr lang="de-DE" sz="2400" dirty="0" smtClean="0"/>
              <a:t>- Bessere Eingabemöglichkeiten für Frequenzen</a:t>
            </a:r>
            <a:br>
              <a:rPr lang="de-DE" sz="2400" dirty="0" smtClean="0"/>
            </a:br>
            <a:r>
              <a:rPr lang="de-DE" sz="2400" dirty="0" smtClean="0"/>
              <a:t>- Mehrere </a:t>
            </a:r>
            <a:r>
              <a:rPr lang="de-DE" sz="2400" dirty="0" err="1" smtClean="0"/>
              <a:t>Messbereiche</a:t>
            </a:r>
            <a:r>
              <a:rPr lang="de-DE" sz="2400" dirty="0" smtClean="0"/>
              <a:t> bei der Längenmessung von Kabeln</a:t>
            </a:r>
            <a:br>
              <a:rPr lang="de-DE" sz="2400" dirty="0" smtClean="0"/>
            </a:br>
            <a:r>
              <a:rPr lang="de-DE" sz="2400" dirty="0" smtClean="0"/>
              <a:t>- Möglichkeit der Frequenzmessung – Suchlauf- Prinzip</a:t>
            </a:r>
            <a:br>
              <a:rPr lang="de-DE" sz="2400" dirty="0" smtClean="0"/>
            </a:br>
            <a:r>
              <a:rPr lang="de-DE" sz="2400" dirty="0" smtClean="0"/>
              <a:t>- Messung und Darstellung von Spektren, Spiegelfrequenzen werden     mathematisch unterdrückt</a:t>
            </a:r>
            <a:br>
              <a:rPr lang="de-DE" sz="2400" dirty="0" smtClean="0"/>
            </a:br>
            <a:r>
              <a:rPr lang="de-DE" sz="2400" dirty="0" smtClean="0"/>
              <a:t>- Jeder kann sein eigenes Logo gestalten und als Startbildschirm verwenden.</a:t>
            </a:r>
            <a:br>
              <a:rPr lang="de-DE" sz="2400" dirty="0" smtClean="0"/>
            </a:br>
            <a:r>
              <a:rPr lang="de-DE" sz="2400" dirty="0" smtClean="0"/>
              <a:t>- All diese Punkte wurden angeregt und getestet unter Mitwirkung von Teilnehmern zweier Foren (cq-ham.ru und qrpforum.de) , die Beiträge kamen aus LY, U, PA0, HA, HB9, VK, D. </a:t>
            </a:r>
            <a:endParaRPr lang="de-DE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52128"/>
          </a:xfrm>
        </p:spPr>
        <p:txBody>
          <a:bodyPr>
            <a:normAutofit/>
          </a:bodyPr>
          <a:lstStyle/>
          <a:p>
            <a:r>
              <a:rPr lang="de-DE" sz="3600" b="1" dirty="0" smtClean="0"/>
              <a:t>Verallgemeinerungswürdige Erkenntnisse</a:t>
            </a:r>
            <a:endParaRPr lang="de-DE" sz="36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>
            <a:normAutofit/>
          </a:bodyPr>
          <a:lstStyle/>
          <a:p>
            <a:r>
              <a:rPr lang="de-DE" sz="2000" dirty="0" smtClean="0">
                <a:solidFill>
                  <a:srgbClr val="00B050"/>
                </a:solidFill>
              </a:rPr>
              <a:t>Wunsch</a:t>
            </a:r>
            <a:r>
              <a:rPr lang="de-DE" sz="2000" dirty="0" smtClean="0"/>
              <a:t>: 3 </a:t>
            </a:r>
            <a:r>
              <a:rPr lang="de-DE" sz="2000" dirty="0" err="1" smtClean="0"/>
              <a:t>Messbereiche</a:t>
            </a:r>
            <a:r>
              <a:rPr lang="de-DE" sz="2000" dirty="0" smtClean="0"/>
              <a:t> für das SWR wegen besserer </a:t>
            </a:r>
            <a:r>
              <a:rPr lang="de-DE" sz="2000" dirty="0" err="1" smtClean="0"/>
              <a:t>Ablesbarkeit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Lösung: statt  y= log(</a:t>
            </a:r>
            <a:r>
              <a:rPr lang="de-DE" sz="2000" dirty="0" err="1" smtClean="0"/>
              <a:t>swr</a:t>
            </a:r>
            <a:r>
              <a:rPr lang="de-DE" sz="2000" dirty="0" smtClean="0"/>
              <a:t>)                           y= log( log(</a:t>
            </a:r>
            <a:r>
              <a:rPr lang="de-DE" sz="2000" dirty="0" err="1" smtClean="0"/>
              <a:t>swr</a:t>
            </a:r>
            <a:r>
              <a:rPr lang="de-DE" sz="2000" dirty="0" smtClean="0"/>
              <a:t>)+1)</a:t>
            </a:r>
            <a:endParaRPr lang="de-DE" sz="2000" dirty="0"/>
          </a:p>
        </p:txBody>
      </p:sp>
      <p:pic>
        <p:nvPicPr>
          <p:cNvPr id="4" name="Grafik 3" descr="SWR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7" y="1628800"/>
            <a:ext cx="4015521" cy="2628074"/>
          </a:xfrm>
          <a:prstGeom prst="rect">
            <a:avLst/>
          </a:prstGeom>
        </p:spPr>
      </p:pic>
      <p:pic>
        <p:nvPicPr>
          <p:cNvPr id="5" name="Grafik 4" descr="SWR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1772816"/>
            <a:ext cx="3888432" cy="2483063"/>
          </a:xfrm>
          <a:prstGeom prst="rect">
            <a:avLst/>
          </a:prstGeom>
        </p:spPr>
      </p:pic>
      <p:pic>
        <p:nvPicPr>
          <p:cNvPr id="6" name="Grafik 5" descr="P104052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0756" y="4293096"/>
            <a:ext cx="4168884" cy="2376264"/>
          </a:xfrm>
          <a:prstGeom prst="rect">
            <a:avLst/>
          </a:prstGeom>
        </p:spPr>
      </p:pic>
      <p:pic>
        <p:nvPicPr>
          <p:cNvPr id="7" name="Grafik 6" descr="P104052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4293096"/>
            <a:ext cx="4175082" cy="24006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P104058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908720"/>
            <a:ext cx="4206307" cy="2520279"/>
          </a:xfrm>
          <a:prstGeom prst="rect">
            <a:avLst/>
          </a:prstGeom>
        </p:spPr>
      </p:pic>
      <p:pic>
        <p:nvPicPr>
          <p:cNvPr id="5" name="Grafik 4" descr="P104058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335" y="908720"/>
            <a:ext cx="4284238" cy="254912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43608" y="35195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Serielles Modell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292080" y="35195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Parallel- Modell</a:t>
            </a:r>
            <a:endParaRPr lang="de-DE" dirty="0"/>
          </a:p>
        </p:txBody>
      </p:sp>
      <p:pic>
        <p:nvPicPr>
          <p:cNvPr id="9" name="Grafik 8" descr="P104046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4077072"/>
            <a:ext cx="4064000" cy="242824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915816" y="332656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/>
              <a:t>Hauptbildschirm</a:t>
            </a:r>
            <a:endParaRPr lang="de-DE" sz="28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4716016" y="450912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Verbesserung der Sichtbarkeit</a:t>
            </a:r>
            <a:endParaRPr lang="de-DE" dirty="0"/>
          </a:p>
        </p:txBody>
      </p:sp>
      <p:sp>
        <p:nvSpPr>
          <p:cNvPr id="12" name="Pfeil nach rechts 11"/>
          <p:cNvSpPr/>
          <p:nvPr/>
        </p:nvSpPr>
        <p:spPr>
          <a:xfrm rot="10800000">
            <a:off x="4427984" y="4653136"/>
            <a:ext cx="288032" cy="72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Bildschirmpräsentation (4:3)</PresentationFormat>
  <Paragraphs>39</Paragraphs>
  <Slides>20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Larissa-Design</vt:lpstr>
      <vt:lpstr>Der Antennenanalysator nach EU1KY, Software modifiziert von DH1AKF</vt:lpstr>
      <vt:lpstr>Entwickler: Yurij Kuchura, Minsk EU1KY</vt:lpstr>
      <vt:lpstr>Gehäuse: Pultgehäuse (Reichelt)</vt:lpstr>
      <vt:lpstr>Gerät in Aktion</vt:lpstr>
      <vt:lpstr>Schaltbild des Messwertaufnehmers</vt:lpstr>
      <vt:lpstr>Folie 6</vt:lpstr>
      <vt:lpstr>Zielstellung meines Projektes: (11/2017 – 06/2017) - Verbesserung der Ergonomie (Ablesbarkeit bei Tageslicht erhöhen, mit dickeren Linien und wahlweiser Negativ- Darstellung, keine „unsichtbaren“ Bedienelemente - Funktionserweiterung (Frequenzbereich, Funktionsumfang) Was wurde erreicht? - Frequenzbereich 100 kHz bis 600 MHz (vorher: 1 MHz .. 450 MHz) - Bessere Eingabemöglichkeiten für Frequenzen - Mehrere Messbereiche bei der Längenmessung von Kabeln - Möglichkeit der Frequenzmessung – Suchlauf- Prinzip - Messung und Darstellung von Spektren, Spiegelfrequenzen werden     mathematisch unterdrückt - Jeder kann sein eigenes Logo gestalten und als Startbildschirm verwenden. - All diese Punkte wurden angeregt und getestet unter Mitwirkung von Teilnehmern zweier Foren (cq-ham.ru und qrpforum.de) , die Beiträge kamen aus LY, U, PA0, HA, HB9, VK, D. </vt:lpstr>
      <vt:lpstr>Verallgemeinerungswürdige Erkenntnisse</vt:lpstr>
      <vt:lpstr>Folie 9</vt:lpstr>
      <vt:lpstr>5- Band- Modus</vt:lpstr>
      <vt:lpstr>Erweiterungen im Generator- Modus - bequemere Eingabe von Frequenzschritten - AM und FM durch Tastung des Oszillators (bzw. Frequenzumtastung) </vt:lpstr>
      <vt:lpstr>Automatischer Cursor Cursor wird auf das Minimum gesetzt, und für diesen Wert erfolgt die Berechnung von Z, und SWR </vt:lpstr>
      <vt:lpstr>Kabelmessung mittels Time Domain Reflectometry  - drei Messbereiche (10m, 50m, 155m) statt eines einzigen - automatischer Cursor – Suche des höchsten Peak‘s - vergrößerte Anzeige der Distanz</vt:lpstr>
      <vt:lpstr>Abstimmanzeige akustisch/ optisch</vt:lpstr>
      <vt:lpstr>Gespeicherte Screenshots anzeigen Diese Funktion ist neu hinzugekommen. Anzeige der Dateinamen, Auswahl, seitenweises Blättern, Bildanzeige bzw. Löschen  Formate:  *.bmp und *.png </vt:lpstr>
      <vt:lpstr>Frequenz- Scan - ein oder mehrere Bereiche - notwendig: eindeutige Zuordnung des Seitenbandes - FFT ermöglicht Auflösung bis 100 Hz  - Zusätzlich: Testsignal 3500kHz, intern erzeugt - Messung von Spannung und Leistung </vt:lpstr>
      <vt:lpstr>Spektrum- Anzeige Die eindeutige Zuordnung des Seitenbandes ist durch eine schrittweise Abtastung „von oben nach unten“ sowie durch Rechenalgorithmen zur Unterdrückung der Spiegelfrequenzen möglich. FFT gestattet Auflösung bis 100 Hz. </vt:lpstr>
      <vt:lpstr>FFT (Fast Fourier Transformation) - erzeugt aus einer Folge von Abtastwerten eine Zuordung zu Spektralwerten (Körbe = bin‘s) - Beispiel: drei Schwingungen, links (rot) ihre Summe, rechts (blau) das Spektrum - Es gibt fertige Programmbausteine, welche die FFT ausführen.</vt:lpstr>
      <vt:lpstr>Weitere Entwicklungen</vt:lpstr>
      <vt:lpstr>Gehäuse aus dem Drucker (DL8CQ)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Wolfgang</dc:creator>
  <cp:lastModifiedBy>Wolfgang</cp:lastModifiedBy>
  <cp:revision>29</cp:revision>
  <dcterms:created xsi:type="dcterms:W3CDTF">2018-05-17T18:46:34Z</dcterms:created>
  <dcterms:modified xsi:type="dcterms:W3CDTF">2018-05-18T16:46:38Z</dcterms:modified>
</cp:coreProperties>
</file>